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1" d="100"/>
          <a:sy n="71" d="100"/>
        </p:scale>
        <p:origin x="-46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501CF6-74A8-F143-B4FF-1415199D436F}" type="doc">
      <dgm:prSet loTypeId="urn:microsoft.com/office/officeart/2005/8/layout/process5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7A8548-3628-A14D-82A0-7E1C1923400E}">
      <dgm:prSet phldrT="[Text]"/>
      <dgm:spPr/>
      <dgm:t>
        <a:bodyPr/>
        <a:lstStyle/>
        <a:p>
          <a:r>
            <a:rPr lang="en-US" dirty="0" smtClean="0"/>
            <a:t>Determine your purpose: inform, reject, reformulate process or persuade audience.</a:t>
          </a:r>
        </a:p>
      </dgm:t>
    </dgm:pt>
    <dgm:pt modelId="{187B62B2-08AD-7D4B-A738-368894D46598}" type="parTrans" cxnId="{4B1A4E79-73EB-CE4E-86D3-3602D00DBEF4}">
      <dgm:prSet/>
      <dgm:spPr/>
      <dgm:t>
        <a:bodyPr/>
        <a:lstStyle/>
        <a:p>
          <a:endParaRPr lang="en-US"/>
        </a:p>
      </dgm:t>
    </dgm:pt>
    <dgm:pt modelId="{7DBD4F07-E527-A942-955A-85EF97866B63}" type="sibTrans" cxnId="{4B1A4E79-73EB-CE4E-86D3-3602D00DBEF4}">
      <dgm:prSet/>
      <dgm:spPr/>
      <dgm:t>
        <a:bodyPr/>
        <a:lstStyle/>
        <a:p>
          <a:endParaRPr lang="en-US"/>
        </a:p>
      </dgm:t>
    </dgm:pt>
    <dgm:pt modelId="{1CB19313-8BE1-6B45-8E57-B5C285BAF63E}">
      <dgm:prSet phldrT="[Text]"/>
      <dgm:spPr/>
      <dgm:t>
        <a:bodyPr/>
        <a:lstStyle/>
        <a:p>
          <a:r>
            <a:rPr lang="en-US" dirty="0" smtClean="0"/>
            <a:t>Develop a thesis that makes it clear whether analysis is directional or informational. Clarify your attitude.</a:t>
          </a:r>
          <a:endParaRPr lang="en-US" dirty="0"/>
        </a:p>
      </dgm:t>
    </dgm:pt>
    <dgm:pt modelId="{A4C7029E-45DC-7944-8024-C9328D564D9D}" type="parTrans" cxnId="{0780EB46-D7CD-CD4E-AD45-98F515F466F7}">
      <dgm:prSet/>
      <dgm:spPr/>
      <dgm:t>
        <a:bodyPr/>
        <a:lstStyle/>
        <a:p>
          <a:endParaRPr lang="en-US"/>
        </a:p>
      </dgm:t>
    </dgm:pt>
    <dgm:pt modelId="{D1050680-7966-B04B-A684-6617BFAEEA0E}" type="sibTrans" cxnId="{0780EB46-D7CD-CD4E-AD45-98F515F466F7}">
      <dgm:prSet/>
      <dgm:spPr/>
      <dgm:t>
        <a:bodyPr/>
        <a:lstStyle/>
        <a:p>
          <a:endParaRPr lang="en-US"/>
        </a:p>
      </dgm:t>
    </dgm:pt>
    <dgm:pt modelId="{BFA9EA7F-0B22-5548-82B0-BF182E86C74B}">
      <dgm:prSet phldrT="[Text]"/>
      <dgm:spPr/>
      <dgm:t>
        <a:bodyPr/>
        <a:lstStyle/>
        <a:p>
          <a:r>
            <a:rPr lang="en-US" dirty="0" smtClean="0"/>
            <a:t>Identify primary and secondary steps and any equipment used in the process.</a:t>
          </a:r>
        </a:p>
        <a:p>
          <a:r>
            <a:rPr lang="en-US" dirty="0" smtClean="0"/>
            <a:t>Determine which steps to include.</a:t>
          </a:r>
          <a:endParaRPr lang="en-US" dirty="0"/>
        </a:p>
      </dgm:t>
    </dgm:pt>
    <dgm:pt modelId="{BB3B314A-996C-DD46-AF68-D5692ADB0A0D}" type="parTrans" cxnId="{FDEA5D5F-2252-0D48-9137-9E4FAFC61CA8}">
      <dgm:prSet/>
      <dgm:spPr/>
      <dgm:t>
        <a:bodyPr/>
        <a:lstStyle/>
        <a:p>
          <a:endParaRPr lang="en-US"/>
        </a:p>
      </dgm:t>
    </dgm:pt>
    <dgm:pt modelId="{607B722A-7C2C-DB45-831A-A361068E06C8}" type="sibTrans" cxnId="{FDEA5D5F-2252-0D48-9137-9E4FAFC61CA8}">
      <dgm:prSet/>
      <dgm:spPr/>
      <dgm:t>
        <a:bodyPr/>
        <a:lstStyle/>
        <a:p>
          <a:endParaRPr lang="en-US"/>
        </a:p>
      </dgm:t>
    </dgm:pt>
    <dgm:pt modelId="{1DAA8787-6662-774A-8049-543076DFD96A}">
      <dgm:prSet phldrT="[Text]"/>
      <dgm:spPr/>
      <dgm:t>
        <a:bodyPr/>
        <a:lstStyle/>
        <a:p>
          <a:r>
            <a:rPr lang="en-US" dirty="0" smtClean="0"/>
            <a:t>Using directional or informal analysis, determine if process is fixed chronological or if you must develop your own logical sequence.</a:t>
          </a:r>
        </a:p>
        <a:p>
          <a:r>
            <a:rPr lang="en-US" dirty="0" smtClean="0"/>
            <a:t>Define all technical and specialized terms.</a:t>
          </a:r>
        </a:p>
        <a:p>
          <a:r>
            <a:rPr lang="en-US" dirty="0" smtClean="0"/>
            <a:t>Warn your audience about difficulties they might encounter.</a:t>
          </a:r>
          <a:endParaRPr lang="en-US" dirty="0"/>
        </a:p>
      </dgm:t>
    </dgm:pt>
    <dgm:pt modelId="{00862947-D9A0-6345-B2F3-A410E5C7576C}" type="parTrans" cxnId="{56B4186C-3860-6A4B-B71F-5E97BE9688E4}">
      <dgm:prSet/>
      <dgm:spPr/>
      <dgm:t>
        <a:bodyPr/>
        <a:lstStyle/>
        <a:p>
          <a:endParaRPr lang="en-US"/>
        </a:p>
      </dgm:t>
    </dgm:pt>
    <dgm:pt modelId="{6100B62A-94AB-E74A-A066-0BA0094090FC}" type="sibTrans" cxnId="{56B4186C-3860-6A4B-B71F-5E97BE9688E4}">
      <dgm:prSet/>
      <dgm:spPr/>
      <dgm:t>
        <a:bodyPr/>
        <a:lstStyle/>
        <a:p>
          <a:endParaRPr lang="en-US"/>
        </a:p>
      </dgm:t>
    </dgm:pt>
    <dgm:pt modelId="{E1D7B568-855C-0948-9A01-AB1B60CA5240}">
      <dgm:prSet phldrT="[Text]"/>
      <dgm:spPr/>
      <dgm:t>
        <a:bodyPr/>
        <a:lstStyle/>
        <a:p>
          <a:r>
            <a:rPr lang="en-US" dirty="0" smtClean="0"/>
            <a:t>Consider second person point of view for directional analysis.</a:t>
          </a:r>
        </a:p>
        <a:p>
          <a:r>
            <a:rPr lang="en-US" dirty="0" smtClean="0"/>
            <a:t>Consider first or third person point of view for informational analysis.  Use signal word: first, next, now, while, after, before and finally to emphasize sequence. </a:t>
          </a:r>
        </a:p>
        <a:p>
          <a:r>
            <a:rPr lang="en-US" dirty="0" smtClean="0"/>
            <a:t>Maintain an appropriate tone.</a:t>
          </a:r>
          <a:endParaRPr lang="en-US" dirty="0"/>
        </a:p>
      </dgm:t>
    </dgm:pt>
    <dgm:pt modelId="{E1F4B062-AD0C-4447-B4D3-E11E0FC8185C}" type="parTrans" cxnId="{B23B073E-8671-AD4F-9F00-A94A3B4D817B}">
      <dgm:prSet/>
      <dgm:spPr/>
      <dgm:t>
        <a:bodyPr/>
        <a:lstStyle/>
        <a:p>
          <a:endParaRPr lang="en-US"/>
        </a:p>
      </dgm:t>
    </dgm:pt>
    <dgm:pt modelId="{80AEF929-9F0C-9340-A719-95221F9098D1}" type="sibTrans" cxnId="{B23B073E-8671-AD4F-9F00-A94A3B4D817B}">
      <dgm:prSet/>
      <dgm:spPr/>
      <dgm:t>
        <a:bodyPr/>
        <a:lstStyle/>
        <a:p>
          <a:endParaRPr lang="en-US"/>
        </a:p>
      </dgm:t>
    </dgm:pt>
    <dgm:pt modelId="{F7EF1420-9359-B548-B627-A82FFF68E48A}" type="pres">
      <dgm:prSet presAssocID="{F3501CF6-74A8-F143-B4FF-1415199D436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32BD0D-6BBE-9F4A-911B-9F152B67BB10}" type="pres">
      <dgm:prSet presAssocID="{247A8548-3628-A14D-82A0-7E1C1923400E}" presName="node" presStyleLbl="node1" presStyleIdx="0" presStyleCnt="5" custScaleX="265186" custScaleY="275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A2E89-807E-6E4A-9A86-DDC7CDFEE6B1}" type="pres">
      <dgm:prSet presAssocID="{7DBD4F07-E527-A942-955A-85EF97866B63}" presName="sibTrans" presStyleLbl="sibTrans2D1" presStyleIdx="0" presStyleCnt="4"/>
      <dgm:spPr/>
      <dgm:t>
        <a:bodyPr/>
        <a:lstStyle/>
        <a:p>
          <a:endParaRPr lang="en-US"/>
        </a:p>
      </dgm:t>
    </dgm:pt>
    <dgm:pt modelId="{7B0CCF76-EF15-5B45-BE08-4A9B4A011DD8}" type="pres">
      <dgm:prSet presAssocID="{7DBD4F07-E527-A942-955A-85EF97866B63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CD7092F-48A9-3F45-AD33-107F65BD39BA}" type="pres">
      <dgm:prSet presAssocID="{1CB19313-8BE1-6B45-8E57-B5C285BAF63E}" presName="node" presStyleLbl="node1" presStyleIdx="1" presStyleCnt="5" custScaleX="222765" custScaleY="3241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6C7FD3-086B-A84C-863E-9F4C914F8151}" type="pres">
      <dgm:prSet presAssocID="{D1050680-7966-B04B-A684-6617BFAEEA0E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CC0C9CF-39DB-0342-8FC6-7FF6B51CABCF}" type="pres">
      <dgm:prSet presAssocID="{D1050680-7966-B04B-A684-6617BFAEEA0E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8D60D65-5D83-B648-8462-6EF0AF17F166}" type="pres">
      <dgm:prSet presAssocID="{BFA9EA7F-0B22-5548-82B0-BF182E86C74B}" presName="node" presStyleLbl="node1" presStyleIdx="2" presStyleCnt="5" custScaleX="216883" custScaleY="362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0687BC-BB58-8F41-9834-AD4C5897B34C}" type="pres">
      <dgm:prSet presAssocID="{607B722A-7C2C-DB45-831A-A361068E06C8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9D94E2A-15FC-7842-B0B5-B1064605EFA0}" type="pres">
      <dgm:prSet presAssocID="{607B722A-7C2C-DB45-831A-A361068E06C8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2C9D5BC-85C7-2C47-BBD1-807B2F733BCD}" type="pres">
      <dgm:prSet presAssocID="{1DAA8787-6662-774A-8049-543076DFD96A}" presName="node" presStyleLbl="node1" presStyleIdx="3" presStyleCnt="5" custScaleX="326335" custScaleY="3756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49EFC-7CF6-CF40-BFFA-466F6B6ED3DC}" type="pres">
      <dgm:prSet presAssocID="{6100B62A-94AB-E74A-A066-0BA0094090FC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F714567-29C8-D145-9CE2-7D19E26C6654}" type="pres">
      <dgm:prSet presAssocID="{6100B62A-94AB-E74A-A066-0BA0094090FC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61B79B4E-AF21-F54C-BF62-D5E6920BD461}" type="pres">
      <dgm:prSet presAssocID="{E1D7B568-855C-0948-9A01-AB1B60CA5240}" presName="node" presStyleLbl="node1" presStyleIdx="4" presStyleCnt="5" custScaleX="265824" custScaleY="36510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4F18B49-E82F-2445-BB26-1B86CFDFC3FE}" type="presOf" srcId="{7DBD4F07-E527-A942-955A-85EF97866B63}" destId="{FEBA2E89-807E-6E4A-9A86-DDC7CDFEE6B1}" srcOrd="0" destOrd="0" presId="urn:microsoft.com/office/officeart/2005/8/layout/process5"/>
    <dgm:cxn modelId="{56B4186C-3860-6A4B-B71F-5E97BE9688E4}" srcId="{F3501CF6-74A8-F143-B4FF-1415199D436F}" destId="{1DAA8787-6662-774A-8049-543076DFD96A}" srcOrd="3" destOrd="0" parTransId="{00862947-D9A0-6345-B2F3-A410E5C7576C}" sibTransId="{6100B62A-94AB-E74A-A066-0BA0094090FC}"/>
    <dgm:cxn modelId="{5982581F-9391-DC49-8507-D3B897C0B2FE}" type="presOf" srcId="{607B722A-7C2C-DB45-831A-A361068E06C8}" destId="{F9D94E2A-15FC-7842-B0B5-B1064605EFA0}" srcOrd="1" destOrd="0" presId="urn:microsoft.com/office/officeart/2005/8/layout/process5"/>
    <dgm:cxn modelId="{4B1A4E79-73EB-CE4E-86D3-3602D00DBEF4}" srcId="{F3501CF6-74A8-F143-B4FF-1415199D436F}" destId="{247A8548-3628-A14D-82A0-7E1C1923400E}" srcOrd="0" destOrd="0" parTransId="{187B62B2-08AD-7D4B-A738-368894D46598}" sibTransId="{7DBD4F07-E527-A942-955A-85EF97866B63}"/>
    <dgm:cxn modelId="{DEBDAD0E-9E7E-5A48-B662-26EDAE50D629}" type="presOf" srcId="{D1050680-7966-B04B-A684-6617BFAEEA0E}" destId="{5CC0C9CF-39DB-0342-8FC6-7FF6B51CABCF}" srcOrd="1" destOrd="0" presId="urn:microsoft.com/office/officeart/2005/8/layout/process5"/>
    <dgm:cxn modelId="{2FC985DA-B3F8-9F47-8341-71F30D36332E}" type="presOf" srcId="{1DAA8787-6662-774A-8049-543076DFD96A}" destId="{92C9D5BC-85C7-2C47-BBD1-807B2F733BCD}" srcOrd="0" destOrd="0" presId="urn:microsoft.com/office/officeart/2005/8/layout/process5"/>
    <dgm:cxn modelId="{7CAFEC20-F3D0-874A-8E46-A42321BA74AD}" type="presOf" srcId="{BFA9EA7F-0B22-5548-82B0-BF182E86C74B}" destId="{08D60D65-5D83-B648-8462-6EF0AF17F166}" srcOrd="0" destOrd="0" presId="urn:microsoft.com/office/officeart/2005/8/layout/process5"/>
    <dgm:cxn modelId="{0FC89B51-A511-CE43-81C5-FFC6877B80F8}" type="presOf" srcId="{E1D7B568-855C-0948-9A01-AB1B60CA5240}" destId="{61B79B4E-AF21-F54C-BF62-D5E6920BD461}" srcOrd="0" destOrd="0" presId="urn:microsoft.com/office/officeart/2005/8/layout/process5"/>
    <dgm:cxn modelId="{242DE9F1-E485-3141-9EC8-B4AFB7F019F2}" type="presOf" srcId="{247A8548-3628-A14D-82A0-7E1C1923400E}" destId="{6932BD0D-6BBE-9F4A-911B-9F152B67BB10}" srcOrd="0" destOrd="0" presId="urn:microsoft.com/office/officeart/2005/8/layout/process5"/>
    <dgm:cxn modelId="{5C339126-B586-2443-B27C-5FF0F4F2CE0C}" type="presOf" srcId="{607B722A-7C2C-DB45-831A-A361068E06C8}" destId="{560687BC-BB58-8F41-9834-AD4C5897B34C}" srcOrd="0" destOrd="0" presId="urn:microsoft.com/office/officeart/2005/8/layout/process5"/>
    <dgm:cxn modelId="{559D7DD8-41CC-8247-BEC4-9AFEA932F1F2}" type="presOf" srcId="{1CB19313-8BE1-6B45-8E57-B5C285BAF63E}" destId="{FCD7092F-48A9-3F45-AD33-107F65BD39BA}" srcOrd="0" destOrd="0" presId="urn:microsoft.com/office/officeart/2005/8/layout/process5"/>
    <dgm:cxn modelId="{75538102-746B-A04A-8656-E5A56BD1E841}" type="presOf" srcId="{D1050680-7966-B04B-A684-6617BFAEEA0E}" destId="{7A6C7FD3-086B-A84C-863E-9F4C914F8151}" srcOrd="0" destOrd="0" presId="urn:microsoft.com/office/officeart/2005/8/layout/process5"/>
    <dgm:cxn modelId="{FDEA5D5F-2252-0D48-9137-9E4FAFC61CA8}" srcId="{F3501CF6-74A8-F143-B4FF-1415199D436F}" destId="{BFA9EA7F-0B22-5548-82B0-BF182E86C74B}" srcOrd="2" destOrd="0" parTransId="{BB3B314A-996C-DD46-AF68-D5692ADB0A0D}" sibTransId="{607B722A-7C2C-DB45-831A-A361068E06C8}"/>
    <dgm:cxn modelId="{B09A3012-20C3-494F-BA2B-C1A9E28A03B1}" type="presOf" srcId="{F3501CF6-74A8-F143-B4FF-1415199D436F}" destId="{F7EF1420-9359-B548-B627-A82FFF68E48A}" srcOrd="0" destOrd="0" presId="urn:microsoft.com/office/officeart/2005/8/layout/process5"/>
    <dgm:cxn modelId="{0780EB46-D7CD-CD4E-AD45-98F515F466F7}" srcId="{F3501CF6-74A8-F143-B4FF-1415199D436F}" destId="{1CB19313-8BE1-6B45-8E57-B5C285BAF63E}" srcOrd="1" destOrd="0" parTransId="{A4C7029E-45DC-7944-8024-C9328D564D9D}" sibTransId="{D1050680-7966-B04B-A684-6617BFAEEA0E}"/>
    <dgm:cxn modelId="{B23B073E-8671-AD4F-9F00-A94A3B4D817B}" srcId="{F3501CF6-74A8-F143-B4FF-1415199D436F}" destId="{E1D7B568-855C-0948-9A01-AB1B60CA5240}" srcOrd="4" destOrd="0" parTransId="{E1F4B062-AD0C-4447-B4D3-E11E0FC8185C}" sibTransId="{80AEF929-9F0C-9340-A719-95221F9098D1}"/>
    <dgm:cxn modelId="{C0C202BF-1B8E-E344-A5D6-0072EE178C65}" type="presOf" srcId="{6100B62A-94AB-E74A-A066-0BA0094090FC}" destId="{5F714567-29C8-D145-9CE2-7D19E26C6654}" srcOrd="1" destOrd="0" presId="urn:microsoft.com/office/officeart/2005/8/layout/process5"/>
    <dgm:cxn modelId="{9A64BACF-2CDA-5746-86B1-A1081EAAE52D}" type="presOf" srcId="{7DBD4F07-E527-A942-955A-85EF97866B63}" destId="{7B0CCF76-EF15-5B45-BE08-4A9B4A011DD8}" srcOrd="1" destOrd="0" presId="urn:microsoft.com/office/officeart/2005/8/layout/process5"/>
    <dgm:cxn modelId="{A40415A9-2590-5C46-85F7-8380CB426307}" type="presOf" srcId="{6100B62A-94AB-E74A-A066-0BA0094090FC}" destId="{9C749EFC-7CF6-CF40-BFFA-466F6B6ED3DC}" srcOrd="0" destOrd="0" presId="urn:microsoft.com/office/officeart/2005/8/layout/process5"/>
    <dgm:cxn modelId="{F06E0491-20D2-A143-A4F3-9D6CECE06A3D}" type="presParOf" srcId="{F7EF1420-9359-B548-B627-A82FFF68E48A}" destId="{6932BD0D-6BBE-9F4A-911B-9F152B67BB10}" srcOrd="0" destOrd="0" presId="urn:microsoft.com/office/officeart/2005/8/layout/process5"/>
    <dgm:cxn modelId="{EF633BEC-7D09-6540-AC87-0FA2047F37A8}" type="presParOf" srcId="{F7EF1420-9359-B548-B627-A82FFF68E48A}" destId="{FEBA2E89-807E-6E4A-9A86-DDC7CDFEE6B1}" srcOrd="1" destOrd="0" presId="urn:microsoft.com/office/officeart/2005/8/layout/process5"/>
    <dgm:cxn modelId="{309F870E-3259-3942-A2CE-22BC6063441E}" type="presParOf" srcId="{FEBA2E89-807E-6E4A-9A86-DDC7CDFEE6B1}" destId="{7B0CCF76-EF15-5B45-BE08-4A9B4A011DD8}" srcOrd="0" destOrd="0" presId="urn:microsoft.com/office/officeart/2005/8/layout/process5"/>
    <dgm:cxn modelId="{A1477B2E-E110-C749-BC22-BAEFC7646221}" type="presParOf" srcId="{F7EF1420-9359-B548-B627-A82FFF68E48A}" destId="{FCD7092F-48A9-3F45-AD33-107F65BD39BA}" srcOrd="2" destOrd="0" presId="urn:microsoft.com/office/officeart/2005/8/layout/process5"/>
    <dgm:cxn modelId="{35055AB1-E005-F644-A777-DBEC3125A176}" type="presParOf" srcId="{F7EF1420-9359-B548-B627-A82FFF68E48A}" destId="{7A6C7FD3-086B-A84C-863E-9F4C914F8151}" srcOrd="3" destOrd="0" presId="urn:microsoft.com/office/officeart/2005/8/layout/process5"/>
    <dgm:cxn modelId="{5F59E33C-B549-DA4D-80D7-B5A39DC5EE5E}" type="presParOf" srcId="{7A6C7FD3-086B-A84C-863E-9F4C914F8151}" destId="{5CC0C9CF-39DB-0342-8FC6-7FF6B51CABCF}" srcOrd="0" destOrd="0" presId="urn:microsoft.com/office/officeart/2005/8/layout/process5"/>
    <dgm:cxn modelId="{B6CE7660-847E-1440-AF95-120C60A469C0}" type="presParOf" srcId="{F7EF1420-9359-B548-B627-A82FFF68E48A}" destId="{08D60D65-5D83-B648-8462-6EF0AF17F166}" srcOrd="4" destOrd="0" presId="urn:microsoft.com/office/officeart/2005/8/layout/process5"/>
    <dgm:cxn modelId="{65458D6F-48B0-5C4D-A204-F2F250F3E636}" type="presParOf" srcId="{F7EF1420-9359-B548-B627-A82FFF68E48A}" destId="{560687BC-BB58-8F41-9834-AD4C5897B34C}" srcOrd="5" destOrd="0" presId="urn:microsoft.com/office/officeart/2005/8/layout/process5"/>
    <dgm:cxn modelId="{5B12304D-2FEF-5242-8EBB-CBA8B03B98BB}" type="presParOf" srcId="{560687BC-BB58-8F41-9834-AD4C5897B34C}" destId="{F9D94E2A-15FC-7842-B0B5-B1064605EFA0}" srcOrd="0" destOrd="0" presId="urn:microsoft.com/office/officeart/2005/8/layout/process5"/>
    <dgm:cxn modelId="{0B85B4C8-97AD-1E4C-9688-427768AB716B}" type="presParOf" srcId="{F7EF1420-9359-B548-B627-A82FFF68E48A}" destId="{92C9D5BC-85C7-2C47-BBD1-807B2F733BCD}" srcOrd="6" destOrd="0" presId="urn:microsoft.com/office/officeart/2005/8/layout/process5"/>
    <dgm:cxn modelId="{EB8F0813-99B0-7D43-AE12-71187AEB7DB0}" type="presParOf" srcId="{F7EF1420-9359-B548-B627-A82FFF68E48A}" destId="{9C749EFC-7CF6-CF40-BFFA-466F6B6ED3DC}" srcOrd="7" destOrd="0" presId="urn:microsoft.com/office/officeart/2005/8/layout/process5"/>
    <dgm:cxn modelId="{274CB012-85D5-C649-8328-725156F6D713}" type="presParOf" srcId="{9C749EFC-7CF6-CF40-BFFA-466F6B6ED3DC}" destId="{5F714567-29C8-D145-9CE2-7D19E26C6654}" srcOrd="0" destOrd="0" presId="urn:microsoft.com/office/officeart/2005/8/layout/process5"/>
    <dgm:cxn modelId="{9D06BC8F-C9F4-B647-B544-63E70AD21D7D}" type="presParOf" srcId="{F7EF1420-9359-B548-B627-A82FFF68E48A}" destId="{61B79B4E-AF21-F54C-BF62-D5E6920BD46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32BD0D-6BBE-9F4A-911B-9F152B67BB10}">
      <dsp:nvSpPr>
        <dsp:cNvPr id="0" name=""/>
        <dsp:cNvSpPr/>
      </dsp:nvSpPr>
      <dsp:spPr>
        <a:xfrm>
          <a:off x="161031" y="285286"/>
          <a:ext cx="2897092" cy="180794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Determine your purpose: inform, reject, reformulate process or persuade audience.</a:t>
          </a:r>
        </a:p>
      </dsp:txBody>
      <dsp:txXfrm>
        <a:off x="213984" y="338239"/>
        <a:ext cx="2791186" cy="1702034"/>
      </dsp:txXfrm>
    </dsp:sp>
    <dsp:sp modelId="{FEBA2E89-807E-6E4A-9A86-DDC7CDFEE6B1}">
      <dsp:nvSpPr>
        <dsp:cNvPr id="0" name=""/>
        <dsp:cNvSpPr/>
      </dsp:nvSpPr>
      <dsp:spPr>
        <a:xfrm>
          <a:off x="3154262" y="1053789"/>
          <a:ext cx="231604" cy="270934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154262" y="1107976"/>
        <a:ext cx="162123" cy="162560"/>
      </dsp:txXfrm>
    </dsp:sp>
    <dsp:sp modelId="{FCD7092F-48A9-3F45-AD33-107F65BD39BA}">
      <dsp:nvSpPr>
        <dsp:cNvPr id="0" name=""/>
        <dsp:cNvSpPr/>
      </dsp:nvSpPr>
      <dsp:spPr>
        <a:xfrm>
          <a:off x="3495114" y="126964"/>
          <a:ext cx="2433653" cy="2124585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Develop a thesis that makes it clear whether analysis is directional or informational. Clarify your attitude.</a:t>
          </a:r>
          <a:endParaRPr lang="en-US" sz="1500" kern="1200" dirty="0"/>
        </a:p>
      </dsp:txBody>
      <dsp:txXfrm>
        <a:off x="3557341" y="189191"/>
        <a:ext cx="2309199" cy="2000131"/>
      </dsp:txXfrm>
    </dsp:sp>
    <dsp:sp modelId="{7A6C7FD3-086B-A84C-863E-9F4C914F8151}">
      <dsp:nvSpPr>
        <dsp:cNvPr id="0" name=""/>
        <dsp:cNvSpPr/>
      </dsp:nvSpPr>
      <dsp:spPr>
        <a:xfrm>
          <a:off x="6024906" y="1053789"/>
          <a:ext cx="231604" cy="270934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024906" y="1107976"/>
        <a:ext cx="162123" cy="162560"/>
      </dsp:txXfrm>
    </dsp:sp>
    <dsp:sp modelId="{08D60D65-5D83-B648-8462-6EF0AF17F166}">
      <dsp:nvSpPr>
        <dsp:cNvPr id="0" name=""/>
        <dsp:cNvSpPr/>
      </dsp:nvSpPr>
      <dsp:spPr>
        <a:xfrm>
          <a:off x="6365759" y="114"/>
          <a:ext cx="2369394" cy="23782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Identify primary and secondary steps and any equipment used in the process.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Determine which steps to include.</a:t>
          </a:r>
          <a:endParaRPr lang="en-US" sz="1400" kern="1200" dirty="0"/>
        </a:p>
      </dsp:txBody>
      <dsp:txXfrm>
        <a:off x="6435156" y="69511"/>
        <a:ext cx="2230600" cy="2239490"/>
      </dsp:txXfrm>
    </dsp:sp>
    <dsp:sp modelId="{560687BC-BB58-8F41-9834-AD4C5897B34C}">
      <dsp:nvSpPr>
        <dsp:cNvPr id="0" name=""/>
        <dsp:cNvSpPr/>
      </dsp:nvSpPr>
      <dsp:spPr>
        <a:xfrm rot="6109065">
          <a:off x="7138991" y="2454872"/>
          <a:ext cx="236620" cy="270934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7183290" y="2472781"/>
        <a:ext cx="162560" cy="165634"/>
      </dsp:txXfrm>
    </dsp:sp>
    <dsp:sp modelId="{92C9D5BC-85C7-2C47-BBD1-807B2F733BCD}">
      <dsp:nvSpPr>
        <dsp:cNvPr id="0" name=""/>
        <dsp:cNvSpPr/>
      </dsp:nvSpPr>
      <dsp:spPr>
        <a:xfrm>
          <a:off x="5170022" y="2815389"/>
          <a:ext cx="3565131" cy="246256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Using directional or informal analysis, determine if process is fixed chronological or if you must develop your own logical sequence.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Define all technical and specialized terms.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Warn your audience about difficulties they might encounter.</a:t>
          </a:r>
          <a:endParaRPr lang="en-US" sz="1400" kern="1200" dirty="0"/>
        </a:p>
      </dsp:txBody>
      <dsp:txXfrm>
        <a:off x="5242148" y="2887515"/>
        <a:ext cx="3420879" cy="2318308"/>
      </dsp:txXfrm>
    </dsp:sp>
    <dsp:sp modelId="{9C749EFC-7CF6-CF40-BFFA-466F6B6ED3DC}">
      <dsp:nvSpPr>
        <dsp:cNvPr id="0" name=""/>
        <dsp:cNvSpPr/>
      </dsp:nvSpPr>
      <dsp:spPr>
        <a:xfrm rot="10800000">
          <a:off x="4842279" y="3911203"/>
          <a:ext cx="231604" cy="270934"/>
        </a:xfrm>
        <a:prstGeom prst="rightArrow">
          <a:avLst>
            <a:gd name="adj1" fmla="val 60000"/>
            <a:gd name="adj2" fmla="val 5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tint val="60000"/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tint val="60000"/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4911760" y="3965390"/>
        <a:ext cx="162123" cy="162560"/>
      </dsp:txXfrm>
    </dsp:sp>
    <dsp:sp modelId="{61B79B4E-AF21-F54C-BF62-D5E6920BD461}">
      <dsp:nvSpPr>
        <dsp:cNvPr id="0" name=""/>
        <dsp:cNvSpPr/>
      </dsp:nvSpPr>
      <dsp:spPr>
        <a:xfrm>
          <a:off x="1828969" y="2850078"/>
          <a:ext cx="2904062" cy="239318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10000"/>
                <a:satMod val="135000"/>
              </a:schemeClr>
              <a:schemeClr val="accent1">
                <a:hueOff val="0"/>
                <a:satOff val="0"/>
                <a:lumOff val="0"/>
                <a:alphaOff val="0"/>
                <a:satMod val="150000"/>
                <a:lumMod val="110000"/>
              </a:schemeClr>
            </a:duotone>
          </a:blip>
          <a:stretch/>
        </a:blipFill>
        <a:ln>
          <a:noFill/>
        </a:ln>
        <a:effectLst>
          <a:outerShdw blurRad="101600" dist="25400" dir="4800000" sx="103000" sy="103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l">
            <a:rot lat="0" lon="0" rev="3000000"/>
          </a:lightRig>
        </a:scene3d>
        <a:sp3d prstMaterial="softEdge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Consider second person point of view for directional analysis.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Consider first or third person point of view for informational analysis.  Use signal word: first, next, now, while, after, before and finally to emphasize sequence.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Maintain an appropriate tone.</a:t>
          </a:r>
          <a:endParaRPr lang="en-US" sz="1400" kern="1200" dirty="0"/>
        </a:p>
      </dsp:txBody>
      <dsp:txXfrm>
        <a:off x="1899063" y="2920172"/>
        <a:ext cx="2763874" cy="22529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ct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2F985CA-C7FE-DC4E-BF64-036F1ED60AB7}" type="datetimeFigureOut">
              <a:rPr lang="en-US" smtClean="0"/>
              <a:t>11/28/2011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9B4B5D9-EEB4-2347-9894-D0DD23578C1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UT-_G4-fYkw" TargetMode="External"/><Relationship Id="rId2" Type="http://schemas.openxmlformats.org/officeDocument/2006/relationships/hyperlink" Target="http://www.youtube.com/watch?v=tEIiEAn7b-U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bVnfyradCPY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Process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Semester College Comp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you feel When…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received your driver’s license?</a:t>
            </a:r>
          </a:p>
          <a:p>
            <a:r>
              <a:rPr lang="en-US" dirty="0" smtClean="0"/>
              <a:t>You learned how to tie your shoes in kindergarten?</a:t>
            </a:r>
          </a:p>
          <a:p>
            <a:r>
              <a:rPr lang="en-US" dirty="0" smtClean="0"/>
              <a:t>Advanced to a different level in a videogame?</a:t>
            </a:r>
          </a:p>
          <a:p>
            <a:r>
              <a:rPr lang="en-US" dirty="0" smtClean="0"/>
              <a:t>We spend a great deal of our lives learning and mastering skills.</a:t>
            </a:r>
          </a:p>
          <a:p>
            <a:r>
              <a:rPr lang="en-US" dirty="0" smtClean="0"/>
              <a:t>Milestones in our lives are often linked with mastering skills that allow us to become more independent.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process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these are examples of the end results of process-analysis.</a:t>
            </a:r>
          </a:p>
          <a:p>
            <a:r>
              <a:rPr lang="en-US" dirty="0" smtClean="0"/>
              <a:t>Process Analysis is a technique that explains the steps or sequence involved in doing something.</a:t>
            </a:r>
          </a:p>
          <a:p>
            <a:r>
              <a:rPr lang="en-US" dirty="0" smtClean="0"/>
              <a:t>It satisfies our need to learn as well as satisfying our curiosity about how the world works.</a:t>
            </a:r>
          </a:p>
          <a:p>
            <a:r>
              <a:rPr lang="en-US" dirty="0" smtClean="0"/>
              <a:t>Examples of process-analysis: self-help books, how-to section on </a:t>
            </a:r>
            <a:r>
              <a:rPr lang="en-US" dirty="0" err="1" smtClean="0"/>
              <a:t>Youtube</a:t>
            </a:r>
            <a:r>
              <a:rPr lang="en-US" dirty="0" smtClean="0"/>
              <a:t>. What other examples exist in the process-analysis genre? Discuss with those in your row.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Process-analysis can be: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Interesting and entertaining, but it can also be critically important. How?</a:t>
            </a:r>
          </a:p>
          <a:p>
            <a:r>
              <a:rPr lang="en-US" dirty="0" smtClean="0"/>
              <a:t>It can also be poorly written.  For example, have you ever attempted to assemble a futon or a bookshelf with poorly written instructions?</a:t>
            </a:r>
          </a:p>
          <a:p>
            <a:r>
              <a:rPr lang="en-US" b="1" dirty="0" smtClean="0"/>
              <a:t>Directional</a:t>
            </a:r>
            <a:r>
              <a:rPr lang="en-US" dirty="0" smtClean="0"/>
              <a:t>:  Step by step instructions to readers showing how they do something.</a:t>
            </a:r>
          </a:p>
          <a:p>
            <a:r>
              <a:rPr lang="en-US" b="1" dirty="0" smtClean="0"/>
              <a:t>Informational</a:t>
            </a:r>
            <a:r>
              <a:rPr lang="en-US" dirty="0" smtClean="0"/>
              <a:t>: when you want readers to understand how something happens even though they won’t follow the steps outlined. Example: how to choose a college.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 for your viewing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http://www.youtube.com/watch?v=tEIiEAn7b-U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http://www.youtube.com/watch?v=UT-_G4-fYkw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http://www.youtube.com/watch?v=bVnfyradCPY</a:t>
            </a:r>
            <a:endParaRPr lang="en-US" dirty="0" smtClean="0"/>
          </a:p>
          <a:p>
            <a:r>
              <a:rPr lang="en-US" dirty="0" smtClean="0"/>
              <a:t>Which one of these is informational?  Which one is directional? How do you know? </a:t>
            </a:r>
          </a:p>
          <a:p>
            <a:r>
              <a:rPr lang="en-US" dirty="0" smtClean="0"/>
              <a:t>Both directional and informational process analysis are often appropriate in problem-solving situations. These are frequently used in college.  An example is: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essay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“Because many colleges have changed the eligibility requirements for financial aid, fewer students can depend on loans or scholarships.  How can students cope with the rising costs of higher education?”</a:t>
            </a:r>
          </a:p>
          <a:p>
            <a:r>
              <a:rPr lang="en-US" dirty="0" smtClean="0"/>
              <a:t>This question requires you to explain what’s wrong with the current approach before presenting step-by-step solutions.  Thus, it is process analysis.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8048960" cy="1283167"/>
          </a:xfrm>
        </p:spPr>
        <p:txBody>
          <a:bodyPr/>
          <a:lstStyle/>
          <a:p>
            <a:r>
              <a:rPr lang="en-US" dirty="0" smtClean="0"/>
              <a:t>Developing a process Analysis essay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47815" y="1579935"/>
          <a:ext cx="8896185" cy="52780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204</TotalTime>
  <Words>495</Words>
  <Application>Microsoft Office PowerPoint</Application>
  <PresentationFormat>On-screen Show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Precedent</vt:lpstr>
      <vt:lpstr>Process Analysis</vt:lpstr>
      <vt:lpstr>How did you feel When…</vt:lpstr>
      <vt:lpstr>This is process analysis</vt:lpstr>
      <vt:lpstr>Process-analysis can be:</vt:lpstr>
      <vt:lpstr>Some examples for your viewing …</vt:lpstr>
      <vt:lpstr>Example essay question</vt:lpstr>
      <vt:lpstr>Developing a process Analysis essay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Process/Analysis</dc:title>
  <dc:creator>Kathryn Fairchild</dc:creator>
  <cp:lastModifiedBy>BIELENBERG, SHERRY</cp:lastModifiedBy>
  <cp:revision>9</cp:revision>
  <dcterms:created xsi:type="dcterms:W3CDTF">2011-11-28T00:48:47Z</dcterms:created>
  <dcterms:modified xsi:type="dcterms:W3CDTF">2011-11-28T13:36:43Z</dcterms:modified>
</cp:coreProperties>
</file>